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441" r:id="rId5"/>
    <p:sldId id="442" r:id="rId6"/>
    <p:sldId id="343" r:id="rId7"/>
    <p:sldId id="443" r:id="rId8"/>
    <p:sldId id="444" r:id="rId9"/>
    <p:sldId id="445" r:id="rId10"/>
    <p:sldId id="380" r:id="rId11"/>
    <p:sldId id="553" r:id="rId12"/>
    <p:sldId id="549" r:id="rId13"/>
    <p:sldId id="551" r:id="rId14"/>
    <p:sldId id="554" r:id="rId15"/>
    <p:sldId id="552" r:id="rId16"/>
    <p:sldId id="550" r:id="rId17"/>
    <p:sldId id="542"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90" d="100"/>
          <a:sy n="90" d="100"/>
        </p:scale>
        <p:origin x="-816" y="-10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notesMaster" Target="notesMasters/notes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dirty="0">
                <a:solidFill>
                  <a:schemeClr val="bg1">
                    <a:lumMod val="95000"/>
                  </a:schemeClr>
                </a:solidFill>
              </a:rPr>
              <a:t>EARTHQUAKE PREDICTION SYSTEM</a:t>
            </a:r>
          </a:p>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7</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4/16/2024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e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9.xml" /><Relationship Id="rId1" Type="http://schemas.openxmlformats.org/officeDocument/2006/relationships/slideLayout" Target="../slideLayouts/slideLayout1.xml" /><Relationship Id="rId4" Type="http://schemas.openxmlformats.org/officeDocument/2006/relationships/image" Target="../media/image9.jpeg" /></Relationships>
</file>

<file path=ppt/slides/_rels/slide1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URESHKUMAR1805/Earthquack_Predection_System" TargetMode="External" /><Relationship Id="rId2" Type="http://schemas.openxmlformats.org/officeDocument/2006/relationships/notesSlide" Target="../notesSlides/notesSlide10.xml" /><Relationship Id="rId1" Type="http://schemas.openxmlformats.org/officeDocument/2006/relationships/slideLayout" Target="../slideLayouts/slideLayout1.xml" /><Relationship Id="rId4" Type="http://schemas.openxmlformats.org/officeDocument/2006/relationships/image" Target="../media/image9.jpeg"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1.xml" /><Relationship Id="rId1" Type="http://schemas.openxmlformats.org/officeDocument/2006/relationships/slideLayout" Target="../slideLayouts/slideLayout1.xml" /><Relationship Id="rId4" Type="http://schemas.openxmlformats.org/officeDocument/2006/relationships/image" Target="../media/image9.jpeg" /></Relationships>
</file>

<file path=ppt/slides/_rels/slide14.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xml" /><Relationship Id="rId1" Type="http://schemas.openxmlformats.org/officeDocument/2006/relationships/slideLayout" Target="../slideLayouts/slideLayout1.xml" /><Relationship Id="rId4" Type="http://schemas.openxmlformats.org/officeDocument/2006/relationships/image" Target="../media/image9.jpeg" /></Relationships>
</file>

<file path=ppt/slides/_rels/slide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3.xml" /><Relationship Id="rId1" Type="http://schemas.openxmlformats.org/officeDocument/2006/relationships/slideLayout" Target="../slideLayouts/slideLayout1.xml" /><Relationship Id="rId5" Type="http://schemas.openxmlformats.org/officeDocument/2006/relationships/image" Target="../media/image9.jpeg" /><Relationship Id="rId4" Type="http://schemas.openxmlformats.org/officeDocument/2006/relationships/image" Target="../media/image11.png" /></Relationships>
</file>

<file path=ppt/slides/_rels/slide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4.xml" /><Relationship Id="rId1" Type="http://schemas.openxmlformats.org/officeDocument/2006/relationships/slideLayout" Target="../slideLayouts/slideLayout1.xml" /><Relationship Id="rId5" Type="http://schemas.openxmlformats.org/officeDocument/2006/relationships/image" Target="../media/image9.jpeg" /><Relationship Id="rId4" Type="http://schemas.openxmlformats.org/officeDocument/2006/relationships/image" Target="../media/image13.png" /></Relationships>
</file>

<file path=ppt/slides/_rels/slide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5.xml" /><Relationship Id="rId1" Type="http://schemas.openxmlformats.org/officeDocument/2006/relationships/slideLayout" Target="../slideLayouts/slideLayout1.xml" /><Relationship Id="rId5" Type="http://schemas.openxmlformats.org/officeDocument/2006/relationships/image" Target="../media/image9.jpeg" /><Relationship Id="rId4" Type="http://schemas.openxmlformats.org/officeDocument/2006/relationships/image" Target="../media/image15.svg" /></Relationships>
</file>

<file path=ppt/slides/_rels/slide6.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notesSlide" Target="../notesSlides/notesSlide7.xml" /><Relationship Id="rId1" Type="http://schemas.openxmlformats.org/officeDocument/2006/relationships/slideLayout" Target="../slideLayouts/slideLayout1.xml" /><Relationship Id="rId4" Type="http://schemas.openxmlformats.org/officeDocument/2006/relationships/image" Target="../media/image9.jpeg" /></Relationships>
</file>

<file path=ppt/slides/_rels/slide8.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10.xml" /></Relationships>
</file>

<file path=ppt/slides/_rels/slide9.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0" y="0"/>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47106"/>
            <a:ext cx="3719671" cy="820738"/>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SURESH KUMAR.M</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ID:au6128211050</a:t>
            </a:r>
            <a:r>
              <a:rPr lang="en-IN" sz="1100" b="0" i="0" u="none" strike="noStrike" cap="none" dirty="0">
                <a:solidFill>
                  <a:schemeClr val="bg1"/>
                </a:solidFill>
                <a:latin typeface="Arial"/>
                <a:ea typeface="Arial"/>
                <a:cs typeface="Arial"/>
                <a:sym typeface="Arial"/>
              </a:rPr>
              <a:t>19</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a:t>
            </a:r>
            <a:r>
              <a:rPr lang="en-US" sz="1100" dirty="0" err="1">
                <a:solidFill>
                  <a:schemeClr val="bg1"/>
                </a:solidFill>
              </a:rPr>
              <a:t>Varuvan</a:t>
            </a:r>
            <a:r>
              <a:rPr lang="en-US" sz="1100" dirty="0">
                <a:solidFill>
                  <a:schemeClr val="bg1"/>
                </a:solidFill>
              </a:rPr>
              <a:t> </a:t>
            </a:r>
            <a:r>
              <a:rPr lang="en-US" sz="1100" dirty="0" err="1">
                <a:solidFill>
                  <a:schemeClr val="bg1"/>
                </a:solidFill>
              </a:rPr>
              <a:t>Vadivelan</a:t>
            </a:r>
            <a:r>
              <a:rPr lang="en-US" sz="1100" dirty="0">
                <a:solidFill>
                  <a:schemeClr val="bg1"/>
                </a:solidFill>
              </a:rPr>
              <a:t> Institute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lumMod val="95000"/>
                  </a:schemeClr>
                </a:solidFill>
              </a:rPr>
              <a:t>EARTHQUAKE PREDICTION SYSTEM</a:t>
            </a:r>
          </a:p>
          <a:p>
            <a:pPr algn="ctr"/>
            <a:endParaRPr lang="en-US" sz="2000" b="1" dirty="0">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2654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rgbClr val="0D0D0D"/>
              </a:buClr>
              <a:buSzPts val="2000"/>
              <a:buChar char="•"/>
            </a:pPr>
            <a:r>
              <a:rPr lang="en-US" sz="1200" dirty="0">
                <a:solidFill>
                  <a:srgbClr val="0D0D0D"/>
                </a:solidFill>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lang="en-US" sz="1200" dirty="0"/>
          </a:p>
          <a:p>
            <a:pPr marL="342900" lvl="0" indent="-342900" algn="just">
              <a:spcBef>
                <a:spcPts val="400"/>
              </a:spcBef>
              <a:buClr>
                <a:schemeClr val="dk1"/>
              </a:buClr>
              <a:buSzPts val="2000"/>
              <a:buChar char="•"/>
            </a:pPr>
            <a:r>
              <a:rPr lang="en-US" sz="1200" dirty="0"/>
              <a:t>These systems could provide earlier and more accurate warnings to mitigate the impact of seismic events on communities and infrastructure.</a:t>
            </a:r>
          </a:p>
          <a:p>
            <a:pPr marL="342900" lvl="0" indent="-342900" algn="just">
              <a:spcBef>
                <a:spcPts val="400"/>
              </a:spcBef>
              <a:buClr>
                <a:schemeClr val="dk1"/>
              </a:buClr>
              <a:buSzPts val="2000"/>
              <a:buChar char="•"/>
            </a:pPr>
            <a:r>
              <a:rPr lang="en-US" sz="1200" dirty="0"/>
              <a:t>Ongoing research into earthquake precursors, such as changes in groundwater levels, electromagnetic signals, and animal </a:t>
            </a:r>
            <a:r>
              <a:rPr lang="en-US" sz="1200" dirty="0" err="1"/>
              <a:t>behaviour</a:t>
            </a:r>
            <a:r>
              <a:rPr lang="en-US" sz="1200" dirty="0"/>
              <a:t>, may lead to the identification of new precursory indicators.</a:t>
            </a:r>
          </a:p>
          <a:p>
            <a:pPr marL="342900" lvl="0" indent="-342900" algn="just">
              <a:spcBef>
                <a:spcPts val="400"/>
              </a:spcBef>
              <a:buClr>
                <a:schemeClr val="dk1"/>
              </a:buClr>
              <a:buSzPts val="2000"/>
              <a:buChar char="•"/>
            </a:pPr>
            <a:r>
              <a:rPr lang="en-US" sz="1200" dirty="0"/>
              <a:t>Future prediction systems could incorporate these additional data sources to enhance prediction accuracy.</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F50BAD-F437-753E-8506-DD006FE7B5E3}"/>
              </a:ext>
            </a:extLst>
          </p:cNvPr>
          <p:cNvPicPr>
            <a:picLocks noChangeAspect="1"/>
          </p:cNvPicPr>
          <p:nvPr/>
        </p:nvPicPr>
        <p:blipFill>
          <a:blip r:embed="rId4"/>
          <a:stretch>
            <a:fillRect/>
          </a:stretch>
        </p:blipFill>
        <p:spPr>
          <a:xfrm>
            <a:off x="-54214" y="0"/>
            <a:ext cx="6096000" cy="475029"/>
          </a:xfrm>
          <a:prstGeom prst="rect">
            <a:avLst/>
          </a:prstGeom>
        </p:spPr>
      </p:pic>
    </p:spTree>
    <p:extLst>
      <p:ext uri="{BB962C8B-B14F-4D97-AF65-F5344CB8AC3E}">
        <p14:creationId xmlns:p14="http://schemas.microsoft.com/office/powerpoint/2010/main" val="277615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99729"/>
            <a:ext cx="8520600" cy="3976577"/>
          </a:xfrm>
        </p:spPr>
        <p:txBody>
          <a:bodyPr/>
          <a:lstStyle/>
          <a:p>
            <a:pPr lvl="0"/>
            <a:r>
              <a:rPr lang="en-GB" sz="2000" b="1" dirty="0"/>
              <a:t>GITHUB LINK</a:t>
            </a:r>
            <a:r>
              <a:rPr lang="en-GB" b="1" dirty="0"/>
              <a:t>:</a:t>
            </a:r>
            <a:br>
              <a:rPr lang="en-GB" b="1" dirty="0"/>
            </a:br>
            <a:br>
              <a:rPr lang="en-GB" sz="2400" dirty="0">
                <a:solidFill>
                  <a:srgbClr val="0000FF"/>
                </a:solidFill>
              </a:rPr>
            </a:br>
            <a:r>
              <a:rPr lang="en-IN" sz="2400" dirty="0">
                <a:solidFill>
                  <a:srgbClr val="0000FF"/>
                </a:solidFill>
              </a:rPr>
              <a:t>https://github.com/SURESHKUMAR1805</a:t>
            </a:r>
            <a:endParaRPr lang="en-US" sz="2400" b="1" dirty="0"/>
          </a:p>
        </p:txBody>
      </p:sp>
      <p:pic>
        <p:nvPicPr>
          <p:cNvPr id="3" name="Picture 2">
            <a:extLst>
              <a:ext uri="{FF2B5EF4-FFF2-40B4-BE49-F238E27FC236}">
                <a16:creationId xmlns:a16="http://schemas.microsoft.com/office/drawing/2014/main" id="{41241FF1-42BD-85CE-3F3B-05329B932671}"/>
              </a:ext>
            </a:extLst>
          </p:cNvPr>
          <p:cNvPicPr>
            <a:picLocks noChangeAspect="1"/>
          </p:cNvPicPr>
          <p:nvPr/>
        </p:nvPicPr>
        <p:blipFill>
          <a:blip r:embed="rId2"/>
          <a:stretch>
            <a:fillRect/>
          </a:stretch>
        </p:blipFill>
        <p:spPr>
          <a:xfrm>
            <a:off x="0" y="0"/>
            <a:ext cx="6096000" cy="4337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255292" y="766068"/>
            <a:ext cx="8329676" cy="2712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2800"/>
            </a:pPr>
            <a:r>
              <a:rPr lang="en-US" sz="1600" b="1" dirty="0">
                <a:solidFill>
                  <a:srgbClr val="213163"/>
                </a:solidFill>
              </a:rPr>
              <a:t>Video of the Project:</a:t>
            </a:r>
          </a:p>
          <a:p>
            <a:pPr lvl="0">
              <a:buSzPts val="2800"/>
            </a:pPr>
            <a:r>
              <a:rPr lang="en-US" sz="1600" b="1" dirty="0">
                <a:solidFill>
                  <a:srgbClr val="213163"/>
                </a:solidFill>
              </a:rPr>
              <a:t> </a:t>
            </a:r>
          </a:p>
          <a:p>
            <a:pPr lvl="0">
              <a:buSzPts val="2800"/>
            </a:pPr>
            <a:endParaRPr lang="en-IN" sz="2000" dirty="0"/>
          </a:p>
          <a:p>
            <a:pPr>
              <a:buSzPts val="2800"/>
            </a:pPr>
            <a:r>
              <a:rPr lang="en-IN" sz="1600" b="1" dirty="0">
                <a:solidFill>
                  <a:srgbClr val="213163"/>
                </a:solidFill>
                <a:hlinkClick r:id="rId3"/>
              </a:rPr>
              <a:t>https://github.com/SURESHKUMAR1805/Earthquack_Predection_System</a:t>
            </a:r>
            <a:endParaRPr lang="en-IN" sz="1600" b="1" dirty="0">
              <a:solidFill>
                <a:srgbClr val="213163"/>
              </a:solidFill>
            </a:endParaRPr>
          </a:p>
          <a:p>
            <a:pPr>
              <a:buSzPts val="2800"/>
            </a:pPr>
            <a:endParaRPr lang="en-US" sz="1600" b="1" dirty="0">
              <a:solidFill>
                <a:srgbClr val="213163"/>
              </a:solidFill>
            </a:endParaRPr>
          </a:p>
        </p:txBody>
      </p:sp>
      <p:sp>
        <p:nvSpPr>
          <p:cNvPr id="5" name="Rectangle 4"/>
          <p:cNvSpPr/>
          <p:nvPr/>
        </p:nvSpPr>
        <p:spPr>
          <a:xfrm>
            <a:off x="212651" y="1291300"/>
            <a:ext cx="8676057" cy="830997"/>
          </a:xfrm>
          <a:prstGeom prst="rect">
            <a:avLst/>
          </a:prstGeom>
        </p:spPr>
        <p:txBody>
          <a:bodyPr wrap="square">
            <a:spAutoFit/>
          </a:bodyPr>
          <a:lstStyle/>
          <a:p>
            <a:r>
              <a:rPr lang="en-US" sz="1600" b="1" dirty="0">
                <a:solidFill>
                  <a:srgbClr val="213163"/>
                </a:solidFill>
              </a:rPr>
              <a:t> </a:t>
            </a:r>
            <a:endParaRPr lang="en-IN" sz="1600" b="1" dirty="0">
              <a:solidFill>
                <a:srgbClr val="213163"/>
              </a:solidFill>
            </a:endParaRPr>
          </a:p>
          <a:p>
            <a:endParaRPr lang="en-IN" sz="1600" b="1" dirty="0">
              <a:solidFill>
                <a:srgbClr val="213163"/>
              </a:solidFill>
            </a:endParaRPr>
          </a:p>
          <a:p>
            <a:r>
              <a:rPr lang="en-GB" sz="1600" b="1" dirty="0">
                <a:solidFill>
                  <a:srgbClr val="213163"/>
                </a:solidFill>
              </a:rPr>
              <a:t> </a:t>
            </a:r>
            <a:endParaRPr lang="en-IN" sz="1600" b="1" dirty="0">
              <a:solidFill>
                <a:srgbClr val="213163"/>
              </a:solidFill>
            </a:endParaRPr>
          </a:p>
        </p:txBody>
      </p:sp>
      <p:pic>
        <p:nvPicPr>
          <p:cNvPr id="3" name="Picture 2">
            <a:extLst>
              <a:ext uri="{FF2B5EF4-FFF2-40B4-BE49-F238E27FC236}">
                <a16:creationId xmlns:a16="http://schemas.microsoft.com/office/drawing/2014/main" id="{109891F7-06B5-8720-B811-C981212A77F7}"/>
              </a:ext>
            </a:extLst>
          </p:cNvPr>
          <p:cNvPicPr>
            <a:picLocks noChangeAspect="1"/>
          </p:cNvPicPr>
          <p:nvPr/>
        </p:nvPicPr>
        <p:blipFill>
          <a:blip r:embed="rId4"/>
          <a:stretch>
            <a:fillRect/>
          </a:stretch>
        </p:blipFill>
        <p:spPr>
          <a:xfrm>
            <a:off x="0" y="-1"/>
            <a:ext cx="6096000" cy="451779"/>
          </a:xfrm>
          <a:prstGeom prst="rect">
            <a:avLst/>
          </a:prstGeom>
        </p:spPr>
      </p:pic>
    </p:spTree>
    <p:extLst>
      <p:ext uri="{BB962C8B-B14F-4D97-AF65-F5344CB8AC3E}">
        <p14:creationId xmlns:p14="http://schemas.microsoft.com/office/powerpoint/2010/main" val="943657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1"/>
            <a:ext cx="4161712" cy="4211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p>
          <a:p>
            <a:pPr marL="342900" lvl="0" indent="-342900" algn="just">
              <a:buClr>
                <a:srgbClr val="0D0D0D"/>
              </a:buClr>
              <a:buSzPts val="2000"/>
              <a:buChar char="•"/>
            </a:pPr>
            <a:r>
              <a:rPr lang="en-US" sz="1600" dirty="0">
                <a:solidFill>
                  <a:srgbClr val="0D0D0D"/>
                </a:solidFill>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lang="en-US" sz="1600" dirty="0"/>
          </a:p>
          <a:p>
            <a:pPr marL="342900" lvl="0" indent="-323850" algn="just">
              <a:spcBef>
                <a:spcPts val="400"/>
              </a:spcBef>
              <a:buClr>
                <a:srgbClr val="0D0D0D"/>
              </a:buClr>
              <a:buSzPts val="1700"/>
              <a:buChar char="•"/>
            </a:pPr>
            <a:r>
              <a:rPr lang="en-US" sz="1600" dirty="0">
                <a:solidFill>
                  <a:srgbClr val="0D0D0D"/>
                </a:solidFill>
                <a:latin typeface="Times New Roman"/>
                <a:ea typeface="Times New Roman"/>
                <a:cs typeface="Times New Roman"/>
                <a:sym typeface="Times New Roman"/>
              </a:rPr>
              <a:t>The earthquake prediction system, based on Artificial Neural Networks (ANN) trained on historical data, achieves a notable accuracy rate in forecasting earthquake magnitude and depth at specific locations.</a:t>
            </a:r>
            <a:endParaRPr lang="en-US" sz="1600" dirty="0"/>
          </a:p>
          <a:p>
            <a:pPr marL="342900" lvl="0" indent="-323850" algn="just">
              <a:spcBef>
                <a:spcPts val="400"/>
              </a:spcBef>
              <a:buClr>
                <a:srgbClr val="0D0D0D"/>
              </a:buClr>
              <a:buSzPts val="1700"/>
              <a:buChar char="•"/>
            </a:pPr>
            <a:r>
              <a:rPr lang="en-US" sz="1600" dirty="0">
                <a:solidFill>
                  <a:srgbClr val="0D0D0D"/>
                </a:solidFill>
                <a:latin typeface="Times New Roman"/>
                <a:ea typeface="Times New Roman"/>
                <a:cs typeface="Times New Roman"/>
                <a:sym typeface="Times New Roman"/>
              </a:rPr>
              <a:t>Magnitude based prediction.</a:t>
            </a:r>
            <a:endParaRPr lang="en-US" sz="1600" dirty="0"/>
          </a:p>
          <a:p>
            <a:pPr>
              <a:buSzPts val="2800"/>
            </a:pP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57A9082-2136-85F3-0D21-B77944183878}"/>
              </a:ext>
            </a:extLst>
          </p:cNvPr>
          <p:cNvPicPr>
            <a:picLocks noChangeAspect="1"/>
          </p:cNvPicPr>
          <p:nvPr/>
        </p:nvPicPr>
        <p:blipFill>
          <a:blip r:embed="rId4"/>
          <a:stretch>
            <a:fillRect/>
          </a:stretch>
        </p:blipFill>
        <p:spPr>
          <a:xfrm>
            <a:off x="0" y="-11608"/>
            <a:ext cx="6096000" cy="445705"/>
          </a:xfrm>
          <a:prstGeom prst="rect">
            <a:avLst/>
          </a:prstGeom>
        </p:spPr>
      </p:pic>
    </p:spTree>
    <p:extLst>
      <p:ext uri="{BB962C8B-B14F-4D97-AF65-F5344CB8AC3E}">
        <p14:creationId xmlns:p14="http://schemas.microsoft.com/office/powerpoint/2010/main" val="17797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307777"/>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60868"/>
            <a:ext cx="8317949" cy="433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a:p>
            <a:pPr marL="342900" lvl="0" indent="-342900" algn="just">
              <a:buClr>
                <a:srgbClr val="0D0D0D"/>
              </a:buClr>
              <a:buSzPts val="2000"/>
              <a:buChar char="•"/>
            </a:pPr>
            <a:r>
              <a:rPr lang="en-GB" sz="1600" dirty="0">
                <a:solidFill>
                  <a:srgbClr val="0D0D0D"/>
                </a:solidFill>
              </a:rPr>
              <a:t>Martinez, J., &amp; Bernal, J. (2018). "Earthquake magnitude prediction using random forest algorithm." </a:t>
            </a:r>
            <a:r>
              <a:rPr lang="en-GB" sz="1600" i="1" dirty="0">
                <a:solidFill>
                  <a:srgbClr val="0D0D0D"/>
                </a:solidFill>
              </a:rPr>
              <a:t>Journal of Earthquake Engineering</a:t>
            </a:r>
            <a:r>
              <a:rPr lang="en-GB" sz="1600" dirty="0">
                <a:solidFill>
                  <a:srgbClr val="0D0D0D"/>
                </a:solidFill>
              </a:rPr>
              <a:t>, 22(7), 1261-1276.</a:t>
            </a:r>
            <a:endParaRPr lang="en-GB" sz="1600" dirty="0"/>
          </a:p>
          <a:p>
            <a:pPr marL="342900" lvl="0" indent="-342900" algn="just">
              <a:lnSpc>
                <a:spcPct val="150000"/>
              </a:lnSpc>
              <a:spcBef>
                <a:spcPts val="400"/>
              </a:spcBef>
              <a:buClr>
                <a:srgbClr val="0D0D0D"/>
              </a:buClr>
              <a:buSzPts val="2000"/>
              <a:buChar char="•"/>
            </a:pPr>
            <a:r>
              <a:rPr lang="en-GB" sz="1600" dirty="0" err="1">
                <a:solidFill>
                  <a:srgbClr val="0D0D0D"/>
                </a:solidFill>
              </a:rPr>
              <a:t>Jaiswal</a:t>
            </a:r>
            <a:r>
              <a:rPr lang="en-GB" sz="1600" dirty="0">
                <a:solidFill>
                  <a:srgbClr val="0D0D0D"/>
                </a:solidFill>
              </a:rPr>
              <a:t>, A., Singh, R., &amp; Kumar, A. (2020). "Earthquake magnitude and depth prediction using machine learning techniques." </a:t>
            </a:r>
            <a:r>
              <a:rPr lang="en-GB" sz="1600" i="1" dirty="0">
                <a:solidFill>
                  <a:srgbClr val="0D0D0D"/>
                </a:solidFill>
              </a:rPr>
              <a:t>Journal of Earth System Science</a:t>
            </a:r>
            <a:r>
              <a:rPr lang="en-GB" sz="1600" dirty="0">
                <a:solidFill>
                  <a:srgbClr val="0D0D0D"/>
                </a:solidFill>
              </a:rPr>
              <a:t>, 129(4), 1-9.</a:t>
            </a:r>
            <a:endParaRPr lang="en-GB" sz="1600" dirty="0"/>
          </a:p>
          <a:p>
            <a:pPr marL="342900" lvl="0" indent="-342900" algn="just">
              <a:spcBef>
                <a:spcPts val="400"/>
              </a:spcBef>
              <a:buClr>
                <a:srgbClr val="0D0D0D"/>
              </a:buClr>
              <a:buSzPts val="2000"/>
              <a:buChar char="•"/>
            </a:pPr>
            <a:r>
              <a:rPr lang="en-GB" sz="1600" dirty="0" err="1">
                <a:solidFill>
                  <a:srgbClr val="0D0D0D"/>
                </a:solidFill>
              </a:rPr>
              <a:t>Jaiswal</a:t>
            </a:r>
            <a:r>
              <a:rPr lang="en-GB" sz="1600" dirty="0">
                <a:solidFill>
                  <a:srgbClr val="0D0D0D"/>
                </a:solidFill>
              </a:rPr>
              <a:t>, A., Singh, R., &amp; Kumar, A. (2020). "Earthquake magnitude and depth prediction using machine learning techniques." </a:t>
            </a:r>
            <a:r>
              <a:rPr lang="en-GB" sz="1600" i="1" dirty="0">
                <a:solidFill>
                  <a:srgbClr val="0D0D0D"/>
                </a:solidFill>
              </a:rPr>
              <a:t>Journal of Earth System Science</a:t>
            </a:r>
            <a:r>
              <a:rPr lang="en-GB" sz="1600" dirty="0">
                <a:solidFill>
                  <a:srgbClr val="0D0D0D"/>
                </a:solidFill>
              </a:rPr>
              <a:t>, 129(4), 1-9.</a:t>
            </a:r>
            <a:endParaRPr lang="en-GB" sz="1600" dirty="0"/>
          </a:p>
          <a:p>
            <a:pPr marL="342900" lvl="0" indent="-342900" algn="just">
              <a:spcBef>
                <a:spcPts val="400"/>
              </a:spcBef>
              <a:buClr>
                <a:srgbClr val="0D0D0D"/>
              </a:buClr>
              <a:buSzPts val="2000"/>
              <a:buChar char="•"/>
            </a:pPr>
            <a:r>
              <a:rPr lang="en-GB" sz="1600" dirty="0" err="1">
                <a:solidFill>
                  <a:srgbClr val="0D0D0D"/>
                </a:solidFill>
              </a:rPr>
              <a:t>Zhu,W.et</a:t>
            </a:r>
            <a:r>
              <a:rPr lang="en-GB" sz="1600" dirty="0">
                <a:solidFill>
                  <a:srgbClr val="0D0D0D"/>
                </a:solidFill>
              </a:rPr>
              <a:t> al.(2020)- This study  investigates the application of  machine learning algorithms , including deep neural networks, for earthquake prediction using seismic waveform data.</a:t>
            </a:r>
            <a:endParaRPr lang="en-GB" sz="1600" dirty="0"/>
          </a:p>
          <a:p>
            <a:pPr marL="342900" lvl="0" indent="-342900" algn="just">
              <a:spcBef>
                <a:spcPts val="400"/>
              </a:spcBef>
              <a:buClr>
                <a:srgbClr val="0D0D0D"/>
              </a:buClr>
              <a:buSzPts val="2000"/>
              <a:buChar char="•"/>
            </a:pPr>
            <a:r>
              <a:rPr lang="en-GB" sz="1600" dirty="0">
                <a:solidFill>
                  <a:srgbClr val="0D0D0D"/>
                </a:solidFill>
              </a:rPr>
              <a:t>Allen , R.M. (2021)-This review provides an overview of earthquake early warning </a:t>
            </a:r>
            <a:r>
              <a:rPr lang="en-GB" sz="1600" dirty="0" err="1">
                <a:solidFill>
                  <a:srgbClr val="0D0D0D"/>
                </a:solidFill>
              </a:rPr>
              <a:t>systems,discussing</a:t>
            </a:r>
            <a:r>
              <a:rPr lang="en-GB" sz="1600" dirty="0">
                <a:solidFill>
                  <a:srgbClr val="0D0D0D"/>
                </a:solidFill>
              </a:rPr>
              <a:t> their </a:t>
            </a:r>
            <a:r>
              <a:rPr lang="en-GB" sz="1600" dirty="0" err="1">
                <a:solidFill>
                  <a:srgbClr val="0D0D0D"/>
                </a:solidFill>
              </a:rPr>
              <a:t>principles,capabilities,and</a:t>
            </a:r>
            <a:r>
              <a:rPr lang="en-GB" sz="1600" dirty="0">
                <a:solidFill>
                  <a:srgbClr val="0D0D0D"/>
                </a:solidFill>
              </a:rPr>
              <a:t> challenges.</a:t>
            </a:r>
            <a:endParaRPr lang="en-GB" sz="1600" dirty="0"/>
          </a:p>
          <a:p>
            <a:pPr>
              <a:buSzPts val="2800"/>
            </a:pPr>
            <a:endParaRPr lang="en-US" sz="1600" b="1" dirty="0">
              <a:solidFill>
                <a:srgbClr val="213163"/>
              </a:solidFill>
              <a:latin typeface="+mn-lt"/>
            </a:endParaRPr>
          </a:p>
        </p:txBody>
      </p:sp>
      <p:pic>
        <p:nvPicPr>
          <p:cNvPr id="2" name="Picture 1">
            <a:extLst>
              <a:ext uri="{FF2B5EF4-FFF2-40B4-BE49-F238E27FC236}">
                <a16:creationId xmlns:a16="http://schemas.microsoft.com/office/drawing/2014/main" id="{06B56CF0-59A4-76E9-EDC9-0368F44BD14C}"/>
              </a:ext>
            </a:extLst>
          </p:cNvPr>
          <p:cNvPicPr>
            <a:picLocks noChangeAspect="1"/>
          </p:cNvPicPr>
          <p:nvPr/>
        </p:nvPicPr>
        <p:blipFill>
          <a:blip r:embed="rId3"/>
          <a:stretch>
            <a:fillRect/>
          </a:stretch>
        </p:blipFill>
        <p:spPr>
          <a:xfrm>
            <a:off x="0" y="-27581"/>
            <a:ext cx="6096000" cy="451779"/>
          </a:xfrm>
          <a:prstGeom prst="rect">
            <a:avLst/>
          </a:prstGeom>
        </p:spPr>
      </p:pic>
    </p:spTree>
    <p:extLst>
      <p:ext uri="{BB962C8B-B14F-4D97-AF65-F5344CB8AC3E}">
        <p14:creationId xmlns:p14="http://schemas.microsoft.com/office/powerpoint/2010/main" val="148095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pic>
        <p:nvPicPr>
          <p:cNvPr id="2" name="Picture 1">
            <a:extLst>
              <a:ext uri="{FF2B5EF4-FFF2-40B4-BE49-F238E27FC236}">
                <a16:creationId xmlns:a16="http://schemas.microsoft.com/office/drawing/2014/main" id="{126C1EF3-5F7C-761E-A496-4F205C56EA52}"/>
              </a:ext>
            </a:extLst>
          </p:cNvPr>
          <p:cNvPicPr>
            <a:picLocks noChangeAspect="1"/>
          </p:cNvPicPr>
          <p:nvPr/>
        </p:nvPicPr>
        <p:blipFill>
          <a:blip r:embed="rId3"/>
          <a:stretch>
            <a:fillRect/>
          </a:stretch>
        </p:blipFill>
        <p:spPr>
          <a:xfrm>
            <a:off x="0" y="-39530"/>
            <a:ext cx="6096000" cy="530340"/>
          </a:xfrm>
          <a:prstGeom prst="rect">
            <a:avLst/>
          </a:prstGeom>
        </p:spPr>
      </p:pic>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566738"/>
            <a:ext cx="4445000"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0" y="1054100"/>
            <a:ext cx="4594225" cy="2728913"/>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Deployment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pic>
        <p:nvPicPr>
          <p:cNvPr id="3" name="Picture 2">
            <a:extLst>
              <a:ext uri="{FF2B5EF4-FFF2-40B4-BE49-F238E27FC236}">
                <a16:creationId xmlns:a16="http://schemas.microsoft.com/office/drawing/2014/main" id="{0571103A-8F6D-12DA-3495-AB9B2BACDF97}"/>
              </a:ext>
            </a:extLst>
          </p:cNvPr>
          <p:cNvPicPr>
            <a:picLocks noChangeAspect="1"/>
          </p:cNvPicPr>
          <p:nvPr/>
        </p:nvPicPr>
        <p:blipFill>
          <a:blip r:embed="rId4"/>
          <a:stretch>
            <a:fillRect/>
          </a:stretch>
        </p:blipFill>
        <p:spPr>
          <a:xfrm>
            <a:off x="0" y="0"/>
            <a:ext cx="6080941" cy="465373"/>
          </a:xfrm>
          <a:prstGeom prst="rect">
            <a:avLst/>
          </a:prstGeom>
        </p:spPr>
      </p:pic>
    </p:spTree>
    <p:extLst>
      <p:ext uri="{BB962C8B-B14F-4D97-AF65-F5344CB8AC3E}">
        <p14:creationId xmlns:p14="http://schemas.microsoft.com/office/powerpoint/2010/main"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75104" y="871538"/>
            <a:ext cx="5168858" cy="3806787"/>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lgn="just">
              <a:spcBef>
                <a:spcPts val="600"/>
              </a:spcBef>
              <a:buFont typeface="Arial" pitchFamily="34" charset="0"/>
              <a:buChar char="•"/>
            </a:pPr>
            <a:r>
              <a:rPr lang="en-US" sz="1800" dirty="0"/>
              <a:t> Earthquakes are natural disasters with devastating consequences, often causing loss of life and extensive damage to infrastructure.</a:t>
            </a:r>
          </a:p>
          <a:p>
            <a:pPr algn="just">
              <a:spcBef>
                <a:spcPts val="600"/>
              </a:spcBef>
              <a:buFont typeface="Arial" pitchFamily="34" charset="0"/>
              <a:buChar char="•"/>
            </a:pPr>
            <a:r>
              <a:rPr lang="en-US" sz="1800" dirty="0"/>
              <a:t>  The ability to predict earthquakes with accuracy and timeliness is crucial for minimizing their impact and implementing effective disaster management strategies. </a:t>
            </a:r>
          </a:p>
          <a:p>
            <a:pPr algn="just">
              <a:spcBef>
                <a:spcPts val="600"/>
              </a:spcBef>
              <a:buFont typeface="Arial" pitchFamily="34" charset="0"/>
              <a:buChar char="•"/>
            </a:pPr>
            <a:r>
              <a:rPr lang="en-US" sz="1800" dirty="0"/>
              <a:t>In recent years, advancements in technology and data analytics have facilitated the development of sophisticated earthquake prediction systems.</a:t>
            </a:r>
          </a:p>
          <a:p>
            <a:pPr>
              <a:spcBef>
                <a:spcPts val="600"/>
              </a:spcBef>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pic>
        <p:nvPicPr>
          <p:cNvPr id="4" name="Picture 3">
            <a:extLst>
              <a:ext uri="{FF2B5EF4-FFF2-40B4-BE49-F238E27FC236}">
                <a16:creationId xmlns:a16="http://schemas.microsoft.com/office/drawing/2014/main" id="{8BF81BD3-AF0E-F91F-A16F-EF76C3EF5195}"/>
              </a:ext>
            </a:extLst>
          </p:cNvPr>
          <p:cNvPicPr>
            <a:picLocks noChangeAspect="1"/>
          </p:cNvPicPr>
          <p:nvPr/>
        </p:nvPicPr>
        <p:blipFill>
          <a:blip r:embed="rId5"/>
          <a:stretch>
            <a:fillRect/>
          </a:stretch>
        </p:blipFill>
        <p:spPr>
          <a:xfrm>
            <a:off x="0" y="-39335"/>
            <a:ext cx="6096000" cy="465175"/>
          </a:xfrm>
          <a:prstGeom prst="rect">
            <a:avLst/>
          </a:prstGeom>
        </p:spPr>
      </p:pic>
    </p:spTree>
    <p:extLst>
      <p:ext uri="{BB962C8B-B14F-4D97-AF65-F5344CB8AC3E}">
        <p14:creationId xmlns:p14="http://schemas.microsoft.com/office/powerpoint/2010/main"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847207"/>
          </a:xfrm>
          <a:prstGeom prst="rect">
            <a:avLst/>
          </a:prstGeom>
          <a:noFill/>
        </p:spPr>
        <p:txBody>
          <a:bodyPr wrap="square" lIns="91440" tIns="45720" rIns="91440" bIns="45720" anchor="t">
            <a:spAutoFit/>
          </a:bodyPr>
          <a:lstStyle/>
          <a:p>
            <a:pPr marL="342900" lvl="0" indent="-342900" algn="just">
              <a:buClr>
                <a:schemeClr val="dk1"/>
              </a:buClr>
              <a:buSzPts val="2800"/>
              <a:buChar char="•"/>
            </a:pPr>
            <a:r>
              <a:rPr lang="en-US" sz="1800" dirty="0"/>
              <a:t>Predicting earthquakes, including their magnitude, is a complex scientific problem that involves seismology, geophysics , and other disciplines.</a:t>
            </a:r>
          </a:p>
          <a:p>
            <a:pPr marL="342900" lvl="0" indent="-342900" algn="just">
              <a:spcBef>
                <a:spcPts val="560"/>
              </a:spcBef>
              <a:buClr>
                <a:schemeClr val="dk1"/>
              </a:buClr>
              <a:buSzPts val="2800"/>
              <a:buChar char="•"/>
            </a:pPr>
            <a:r>
              <a:rPr lang="en-US" sz="1800" dirty="0"/>
              <a:t> Analyzing  data from seismic sensor, historical patters, and various </a:t>
            </a:r>
            <a:r>
              <a:rPr lang="en-US" sz="1800" dirty="0" err="1"/>
              <a:t>modelling</a:t>
            </a:r>
            <a:r>
              <a:rPr lang="en-US" sz="1800" dirty="0"/>
              <a:t> techniques which typically fall outside the scope of AIML due to lack of  accurate predicting the magnitude of earthquake.</a:t>
            </a:r>
          </a:p>
          <a:p>
            <a:pPr marL="342900" lvl="0" indent="-165100" algn="just">
              <a:spcBef>
                <a:spcPts val="560"/>
              </a:spcBef>
              <a:buClr>
                <a:schemeClr val="dk1"/>
              </a:buClr>
              <a:buSzPts val="2800"/>
            </a:pPr>
            <a:endParaRPr lang="en-US" sz="1800" dirty="0"/>
          </a:p>
          <a:p>
            <a:pPr algn="just"/>
            <a:br>
              <a:rPr lang="en-US" sz="1800" dirty="0"/>
            </a:br>
            <a:endParaRPr lang="en-US" sz="1800"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pic>
        <p:nvPicPr>
          <p:cNvPr id="2" name="Picture 1">
            <a:extLst>
              <a:ext uri="{FF2B5EF4-FFF2-40B4-BE49-F238E27FC236}">
                <a16:creationId xmlns:a16="http://schemas.microsoft.com/office/drawing/2014/main" id="{2480234C-0315-68CE-1556-8721BEA0E96A}"/>
              </a:ext>
            </a:extLst>
          </p:cNvPr>
          <p:cNvPicPr>
            <a:picLocks noChangeAspect="1"/>
          </p:cNvPicPr>
          <p:nvPr/>
        </p:nvPicPr>
        <p:blipFill>
          <a:blip r:embed="rId5"/>
          <a:stretch>
            <a:fillRect/>
          </a:stretch>
        </p:blipFill>
        <p:spPr>
          <a:xfrm>
            <a:off x="0" y="-5343"/>
            <a:ext cx="6096000" cy="495936"/>
          </a:xfrm>
          <a:prstGeom prst="rect">
            <a:avLst/>
          </a:prstGeom>
        </p:spPr>
      </p:pic>
    </p:spTree>
    <p:extLst>
      <p:ext uri="{BB962C8B-B14F-4D97-AF65-F5344CB8AC3E}">
        <p14:creationId xmlns:p14="http://schemas.microsoft.com/office/powerpoint/2010/main"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T</a:t>
            </a:r>
            <a:r>
              <a:rPr lang="en-US" dirty="0"/>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pic>
        <p:nvPicPr>
          <p:cNvPr id="4" name="Picture 3">
            <a:extLst>
              <a:ext uri="{FF2B5EF4-FFF2-40B4-BE49-F238E27FC236}">
                <a16:creationId xmlns:a16="http://schemas.microsoft.com/office/drawing/2014/main" id="{F10897DC-211D-C266-80B3-A67EEB3834CF}"/>
              </a:ext>
            </a:extLst>
          </p:cNvPr>
          <p:cNvPicPr>
            <a:picLocks noChangeAspect="1"/>
          </p:cNvPicPr>
          <p:nvPr/>
        </p:nvPicPr>
        <p:blipFill>
          <a:blip r:embed="rId5"/>
          <a:stretch>
            <a:fillRect/>
          </a:stretch>
        </p:blipFill>
        <p:spPr>
          <a:xfrm>
            <a:off x="0" y="-32621"/>
            <a:ext cx="6096000" cy="407739"/>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r>
              <a:rPr lang="en-US" dirty="0"/>
              <a:t> </a:t>
            </a:r>
          </a:p>
          <a:p>
            <a:pPr algn="just">
              <a:spcBef>
                <a:spcPts val="600"/>
              </a:spcBef>
              <a:buFont typeface="Arial" pitchFamily="34" charset="0"/>
              <a:buChar char="•"/>
            </a:pPr>
            <a:r>
              <a:rPr lang="en-US" dirty="0"/>
              <a:t>The  goal  is  to  develop  a  machine  learning  model  for  Earth  Quake Prediction,  to  potentially  replace  the  updatable  supervised  machine  learning classification  models  by  predicting  results  in  the  form  of  best  accuracy  by comparing supervised algorithm. </a:t>
            </a:r>
          </a:p>
          <a:p>
            <a:pPr>
              <a:spcBef>
                <a:spcPts val="600"/>
              </a:spcBef>
            </a:pPr>
            <a:r>
              <a:rPr lang="en-US" dirty="0"/>
              <a:t> </a:t>
            </a:r>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7"/>
            <a:ext cx="8650925" cy="625812"/>
          </a:xfrm>
          <a:prstGeom prst="rect">
            <a:avLst/>
          </a:prstGeom>
          <a:noFill/>
        </p:spPr>
        <p:txBody>
          <a:bodyPr wrap="square" lIns="91440" tIns="45720" rIns="91440" bIns="45720" anchor="t">
            <a:spAutoFit/>
          </a:bodyPr>
          <a:lstStyle/>
          <a:p>
            <a:pPr marL="173736" indent="-173736" fontAlgn="base">
              <a:spcAft>
                <a:spcPts val="800"/>
              </a:spcAft>
              <a:buClr>
                <a:srgbClr val="213163"/>
              </a:buClr>
            </a:pPr>
            <a:r>
              <a:rPr lang="en-US" dirty="0"/>
              <a:t> </a:t>
            </a:r>
          </a:p>
          <a:p>
            <a:pPr marL="173736" indent="-173736" fontAlgn="base">
              <a:spcAft>
                <a:spcPts val="800"/>
              </a:spcAft>
              <a:buClr>
                <a:srgbClr val="213163"/>
              </a:buClr>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pic>
        <p:nvPicPr>
          <p:cNvPr id="2" name="Picture 1">
            <a:extLst>
              <a:ext uri="{FF2B5EF4-FFF2-40B4-BE49-F238E27FC236}">
                <a16:creationId xmlns:a16="http://schemas.microsoft.com/office/drawing/2014/main" id="{0E9F63A0-E4D8-3BE4-EB58-D78CF1A2F8CE}"/>
              </a:ext>
            </a:extLst>
          </p:cNvPr>
          <p:cNvPicPr>
            <a:picLocks noChangeAspect="1"/>
          </p:cNvPicPr>
          <p:nvPr/>
        </p:nvPicPr>
        <p:blipFill>
          <a:blip r:embed="rId3"/>
          <a:stretch>
            <a:fillRect/>
          </a:stretch>
        </p:blipFill>
        <p:spPr>
          <a:xfrm>
            <a:off x="0" y="12594"/>
            <a:ext cx="6096000" cy="421433"/>
          </a:xfrm>
          <a:prstGeom prst="rect">
            <a:avLst/>
          </a:prstGeom>
        </p:spPr>
      </p:pic>
    </p:spTree>
    <p:extLst>
      <p:ext uri="{BB962C8B-B14F-4D97-AF65-F5344CB8AC3E}">
        <p14:creationId xmlns:p14="http://schemas.microsoft.com/office/powerpoint/2010/main"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5108011" cy="4254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US" sz="1600" b="1"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78465" y="869218"/>
            <a:ext cx="4572000" cy="4032899"/>
          </a:xfrm>
          <a:prstGeom prst="rect">
            <a:avLst/>
          </a:prstGeom>
        </p:spPr>
        <p:txBody>
          <a:bodyPr wrap="square">
            <a:spAutoFit/>
          </a:bodyPr>
          <a:lstStyle/>
          <a:p>
            <a:pPr marL="342900" lvl="0" indent="-342900" algn="just">
              <a:lnSpc>
                <a:spcPct val="90000"/>
              </a:lnSpc>
              <a:buClr>
                <a:schemeClr val="dk1"/>
              </a:buClr>
              <a:buSzPts val="1850"/>
            </a:pPr>
            <a:r>
              <a:rPr lang="en-GB" sz="1200" b="1" dirty="0"/>
              <a:t>PROPOSED SYSTEM</a:t>
            </a:r>
            <a:endParaRPr lang="en-US" sz="1200" b="1" dirty="0"/>
          </a:p>
          <a:p>
            <a:pPr marL="342900" lvl="0" indent="-342900" algn="just">
              <a:lnSpc>
                <a:spcPct val="90000"/>
              </a:lnSpc>
              <a:buClr>
                <a:schemeClr val="dk1"/>
              </a:buClr>
              <a:buSzPts val="1850"/>
              <a:buChar char="•"/>
            </a:pPr>
            <a:endParaRPr lang="en-US" sz="1200" dirty="0"/>
          </a:p>
          <a:p>
            <a:pPr marL="342900" lvl="0" indent="-342900" algn="just">
              <a:lnSpc>
                <a:spcPct val="90000"/>
              </a:lnSpc>
              <a:buClr>
                <a:schemeClr val="dk1"/>
              </a:buClr>
              <a:buSzPts val="1850"/>
              <a:buChar char="•"/>
            </a:pPr>
            <a:r>
              <a:rPr lang="en-US" sz="1200" dirty="0"/>
              <a:t>For predicting the magnitude of an earthquake when it’s not known, regression  algorithms are typically used in earthquake prediction  systems.</a:t>
            </a:r>
          </a:p>
          <a:p>
            <a:pPr marL="342900" lvl="0" indent="-342900" algn="just">
              <a:lnSpc>
                <a:spcPct val="90000"/>
              </a:lnSpc>
              <a:spcBef>
                <a:spcPts val="370"/>
              </a:spcBef>
              <a:buClr>
                <a:schemeClr val="dk1"/>
              </a:buClr>
              <a:buSzPts val="1850"/>
              <a:buChar char="•"/>
            </a:pPr>
            <a:r>
              <a:rPr lang="en-US" sz="1200" dirty="0"/>
              <a:t>Linear regression: This is one of the simplest regression algorithms, which fits a linear relationship between the input features and the target variable (earthquake magnitude in this case).</a:t>
            </a:r>
          </a:p>
          <a:p>
            <a:pPr marL="342900" lvl="0" indent="-342900" algn="just">
              <a:lnSpc>
                <a:spcPct val="90000"/>
              </a:lnSpc>
              <a:spcBef>
                <a:spcPts val="370"/>
              </a:spcBef>
              <a:buClr>
                <a:schemeClr val="dk1"/>
              </a:buClr>
              <a:buSzPts val="1850"/>
              <a:buChar char="•"/>
            </a:pPr>
            <a:r>
              <a:rPr lang="en-US" sz="1200" dirty="0"/>
              <a:t>They  analyze and historical earthquake magnitudes to estimate the magnitude of an impending earthquake</a:t>
            </a:r>
          </a:p>
          <a:p>
            <a:pPr marL="342900" lvl="0" indent="-342900" algn="just">
              <a:lnSpc>
                <a:spcPct val="90000"/>
              </a:lnSpc>
              <a:spcBef>
                <a:spcPts val="370"/>
              </a:spcBef>
              <a:buClr>
                <a:schemeClr val="dk1"/>
              </a:buClr>
              <a:buSzPts val="1850"/>
              <a:buChar char="•"/>
            </a:pPr>
            <a:r>
              <a:rPr lang="en-US" sz="1200" dirty="0"/>
              <a:t>Development of a prediction model utilizing  Artificial Neural Networks  (ANN) to forecast the magnitude and depth of earthquake based on historical data.</a:t>
            </a:r>
          </a:p>
          <a:p>
            <a:pPr marL="342900" lvl="0" indent="-342900" algn="just">
              <a:lnSpc>
                <a:spcPct val="90000"/>
              </a:lnSpc>
              <a:spcBef>
                <a:spcPts val="370"/>
              </a:spcBef>
              <a:buClr>
                <a:schemeClr val="dk1"/>
              </a:buClr>
              <a:buSzPts val="1850"/>
              <a:buChar char="•"/>
            </a:pPr>
            <a:r>
              <a:rPr lang="en-US" sz="1200" dirty="0"/>
              <a:t>Utilization of a dataset containing various earthquake parameter fields for training the ANN model enabling it to predict earthquake characteristics at specific latitude and longitude coordinates.</a:t>
            </a:r>
          </a:p>
          <a:p>
            <a:pPr marL="342900" lvl="0" indent="-342900" algn="just">
              <a:lnSpc>
                <a:spcPct val="90000"/>
              </a:lnSpc>
              <a:spcBef>
                <a:spcPts val="370"/>
              </a:spcBef>
              <a:buClr>
                <a:schemeClr val="dk1"/>
              </a:buClr>
              <a:buSzPts val="1850"/>
              <a:buChar char="•"/>
            </a:pPr>
            <a:r>
              <a:rPr lang="en-US" sz="1200" dirty="0"/>
              <a:t>Achievement of a accuracy rate in predicting earthquake magnitude and depth at given  locations, showcasing the effectiveness of the proposed model in earthquake forecasting</a:t>
            </a:r>
            <a:r>
              <a:rPr lang="en-US" dirty="0"/>
              <a:t>.   </a:t>
            </a:r>
          </a:p>
        </p:txBody>
      </p:sp>
      <p:pic>
        <p:nvPicPr>
          <p:cNvPr id="4" name="Picture 3">
            <a:extLst>
              <a:ext uri="{FF2B5EF4-FFF2-40B4-BE49-F238E27FC236}">
                <a16:creationId xmlns:a16="http://schemas.microsoft.com/office/drawing/2014/main" id="{0D901B1E-0699-3299-5EE0-D21F122FA4D9}"/>
              </a:ext>
            </a:extLst>
          </p:cNvPr>
          <p:cNvPicPr>
            <a:picLocks noChangeAspect="1"/>
          </p:cNvPicPr>
          <p:nvPr/>
        </p:nvPicPr>
        <p:blipFill>
          <a:blip r:embed="rId4"/>
          <a:stretch>
            <a:fillRect/>
          </a:stretch>
        </p:blipFill>
        <p:spPr>
          <a:xfrm>
            <a:off x="0" y="729"/>
            <a:ext cx="6096000" cy="498066"/>
          </a:xfrm>
          <a:prstGeom prst="rect">
            <a:avLst/>
          </a:prstGeom>
        </p:spPr>
      </p:pic>
    </p:spTree>
    <p:extLst>
      <p:ext uri="{BB962C8B-B14F-4D97-AF65-F5344CB8AC3E}">
        <p14:creationId xmlns:p14="http://schemas.microsoft.com/office/powerpoint/2010/main"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16" y="489098"/>
            <a:ext cx="8281074" cy="637953"/>
          </a:xfrm>
        </p:spPr>
        <p:txBody>
          <a:bodyPr/>
          <a:lstStyle/>
          <a:p>
            <a:r>
              <a:rPr lang="en-GB" b="1" dirty="0"/>
              <a:t>   ALGORITHM:</a:t>
            </a:r>
            <a:endParaRPr lang="en-US" b="1" dirty="0"/>
          </a:p>
        </p:txBody>
      </p:sp>
      <p:sp>
        <p:nvSpPr>
          <p:cNvPr id="3" name="Subtitle 2"/>
          <p:cNvSpPr>
            <a:spLocks noGrp="1"/>
          </p:cNvSpPr>
          <p:nvPr>
            <p:ph type="subTitle"/>
          </p:nvPr>
        </p:nvSpPr>
        <p:spPr>
          <a:xfrm>
            <a:off x="457110" y="978195"/>
            <a:ext cx="8229330" cy="3763926"/>
          </a:xfrm>
        </p:spPr>
        <p:txBody>
          <a:bodyPr/>
          <a:lstStyle/>
          <a:p>
            <a:pPr marL="342900" lvl="0" algn="just">
              <a:buSzPts val="1800"/>
            </a:pPr>
            <a:r>
              <a:rPr lang="en-US" b="1" dirty="0"/>
              <a:t>Random Forest Regression:</a:t>
            </a:r>
          </a:p>
          <a:p>
            <a:pPr marL="342900" lvl="0" indent="-342900" algn="just">
              <a:buSzPts val="2000"/>
              <a:buChar char="•"/>
            </a:pPr>
            <a:r>
              <a:rPr lang="en-US" dirty="0"/>
              <a:t>In a random forest regression for predicting the magnitude of </a:t>
            </a:r>
            <a:r>
              <a:rPr lang="en-US" dirty="0" err="1"/>
              <a:t>earthquake,the</a:t>
            </a:r>
            <a:r>
              <a:rPr lang="en-US" dirty="0"/>
              <a:t> algorithm typically used in based on decision trees.</a:t>
            </a:r>
          </a:p>
          <a:p>
            <a:pPr marL="342900" lvl="0" indent="-342900" algn="just">
              <a:buSzPts val="2000"/>
              <a:buChar char="•"/>
            </a:pPr>
            <a:r>
              <a:rPr lang="en-US" dirty="0"/>
              <a:t>This ensemble approach helps to improve the accuracy and generalization of the model.</a:t>
            </a:r>
          </a:p>
          <a:p>
            <a:pPr marL="342900" lvl="0" indent="-342900" algn="just">
              <a:buSzPts val="2000"/>
              <a:buChar char="•"/>
            </a:pPr>
            <a:r>
              <a:rPr lang="en-US" dirty="0"/>
              <a:t>Data Collection and Preprocessing: Preprocess the data by handling missing values, scaling features, and encoding categorical variables if necessary.</a:t>
            </a:r>
          </a:p>
          <a:p>
            <a:pPr marL="342900" lvl="0" indent="-342900" algn="just">
              <a:spcBef>
                <a:spcPts val="400"/>
              </a:spcBef>
              <a:buClr>
                <a:schemeClr val="dk1"/>
              </a:buClr>
              <a:buSzPts val="2000"/>
              <a:buChar char="•"/>
            </a:pPr>
            <a:r>
              <a:rPr lang="en-US" dirty="0"/>
              <a:t>Feature Selection and Engineering: Extract additional features if needed and perform feature engineering to enhance the predictive power of the model.</a:t>
            </a:r>
          </a:p>
          <a:p>
            <a:pPr marL="342900" lvl="0" indent="-342900" algn="just">
              <a:spcBef>
                <a:spcPts val="400"/>
              </a:spcBef>
              <a:buClr>
                <a:schemeClr val="dk1"/>
              </a:buClr>
              <a:buSzPts val="2000"/>
              <a:buChar char="•"/>
            </a:pPr>
            <a:r>
              <a:rPr lang="en-US" dirty="0"/>
              <a:t>Model Training: Train a Random Forest Regression model using the training data. Random Forest combines multiple decision trees, each trained on a random subset of the data and features, to make predictions..</a:t>
            </a:r>
          </a:p>
          <a:p>
            <a:pPr marL="342900" lvl="0" indent="-342900" algn="just">
              <a:spcBef>
                <a:spcPts val="400"/>
              </a:spcBef>
              <a:buClr>
                <a:schemeClr val="dk1"/>
              </a:buClr>
              <a:buSzPts val="2000"/>
              <a:buChar char="•"/>
            </a:pPr>
            <a:r>
              <a:rPr lang="en-US" dirty="0"/>
              <a:t>Model Evaluation: Evaluate the trained model using the testing data. Utilize regression metrics such as Mean Squared Error (MSE), Root Mean Squared Error (RMSE), Mean Absolute Error (MAE), and R-squared to assess the model's performance</a:t>
            </a:r>
            <a:r>
              <a:rPr lang="en-US" sz="1050" dirty="0"/>
              <a:t>.</a:t>
            </a:r>
          </a:p>
          <a:p>
            <a:endParaRPr lang="en-US" dirty="0"/>
          </a:p>
        </p:txBody>
      </p:sp>
      <p:pic>
        <p:nvPicPr>
          <p:cNvPr id="4" name="Picture 3">
            <a:extLst>
              <a:ext uri="{FF2B5EF4-FFF2-40B4-BE49-F238E27FC236}">
                <a16:creationId xmlns:a16="http://schemas.microsoft.com/office/drawing/2014/main" id="{A6BF372A-B8E2-159D-1516-F1F14CB419D1}"/>
              </a:ext>
            </a:extLst>
          </p:cNvPr>
          <p:cNvPicPr>
            <a:picLocks noChangeAspect="1"/>
          </p:cNvPicPr>
          <p:nvPr/>
        </p:nvPicPr>
        <p:blipFill>
          <a:blip r:embed="rId2"/>
          <a:stretch>
            <a:fillRect/>
          </a:stretch>
        </p:blipFill>
        <p:spPr>
          <a:xfrm>
            <a:off x="99391" y="0"/>
            <a:ext cx="6096000" cy="4013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GB" sz="1600" b="1" dirty="0">
                <a:solidFill>
                  <a:srgbClr val="213163"/>
                </a:solidFill>
              </a:rPr>
              <a:t>DEPLOYMENT</a:t>
            </a:r>
            <a:endParaRPr lang="en-US" sz="1600" b="1" dirty="0">
              <a:solidFill>
                <a:srgbClr val="213163"/>
              </a:solidFill>
            </a:endParaRP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6" y="1061211"/>
            <a:ext cx="8703259" cy="364199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chemeClr val="dk1"/>
              </a:buClr>
              <a:buSzPts val="2000"/>
              <a:buChar char="•"/>
            </a:pPr>
            <a:r>
              <a:rPr lang="en-US" sz="1600" dirty="0"/>
              <a:t>Train your earthquake magnitude prediction model using historical seismic data . Evaluate the models performance using appropriate </a:t>
            </a:r>
            <a:r>
              <a:rPr lang="en-US" sz="1600" dirty="0" err="1"/>
              <a:t>matrics</a:t>
            </a:r>
            <a:r>
              <a:rPr lang="en-US" sz="1600" dirty="0"/>
              <a:t> such as mean absolute error (MAE), mean squared error (MSE), or root mean squared error (RMSE) on a validation data </a:t>
            </a:r>
          </a:p>
          <a:p>
            <a:pPr marL="342900" lvl="0" indent="-342900" algn="just">
              <a:spcBef>
                <a:spcPts val="400"/>
              </a:spcBef>
              <a:buClr>
                <a:schemeClr val="dk1"/>
              </a:buClr>
              <a:buSzPts val="2000"/>
              <a:buChar char="•"/>
            </a:pPr>
            <a:r>
              <a:rPr lang="en-US" sz="1600" dirty="0"/>
              <a:t>Serialize the trained model into a format that can be easily deployed and used in production environments.</a:t>
            </a:r>
          </a:p>
          <a:p>
            <a:pPr marL="342900" lvl="0" indent="-342900" algn="just">
              <a:spcBef>
                <a:spcPts val="400"/>
              </a:spcBef>
              <a:buClr>
                <a:schemeClr val="dk1"/>
              </a:buClr>
              <a:buSzPts val="2000"/>
              <a:buChar char="•"/>
            </a:pPr>
            <a:r>
              <a:rPr lang="en-US" sz="1600" dirty="0"/>
              <a:t>Create an application programming interface (API) that exposes endpoints for receiving input data and returning earthquake magnitude predictions.</a:t>
            </a:r>
          </a:p>
          <a:p>
            <a:pPr marL="342900" lvl="0" indent="-342900" algn="just">
              <a:spcBef>
                <a:spcPts val="400"/>
              </a:spcBef>
              <a:buClr>
                <a:schemeClr val="dk1"/>
              </a:buClr>
              <a:buSzPts val="2000"/>
              <a:buChar char="•"/>
            </a:pPr>
            <a:r>
              <a:rPr lang="en-US" sz="1600" dirty="0"/>
              <a:t>Optimize your deployment infrastructure for scalability and performance to handle varying loads of incoming prediction requests.</a:t>
            </a:r>
          </a:p>
          <a:p>
            <a:pPr marL="342900" lvl="0" indent="-342900" algn="just">
              <a:spcBef>
                <a:spcPts val="400"/>
              </a:spcBef>
              <a:buClr>
                <a:schemeClr val="dk1"/>
              </a:buClr>
              <a:buSzPts val="2000"/>
              <a:buChar char="•"/>
            </a:pPr>
            <a:r>
              <a:rPr lang="en-US" sz="1600" dirty="0"/>
              <a:t>Consider using cloud services like AWS, Google cloud, or Azure for scalable and reliable infrastructure.</a:t>
            </a:r>
          </a:p>
          <a:p>
            <a:pPr marL="342900" lvl="0" indent="-342900" algn="just">
              <a:spcBef>
                <a:spcPts val="400"/>
              </a:spcBef>
              <a:buClr>
                <a:schemeClr val="dk1"/>
              </a:buClr>
              <a:buSzPts val="2000"/>
              <a:buChar char="•"/>
            </a:pPr>
            <a:r>
              <a:rPr lang="en-US" sz="1600" dirty="0"/>
              <a:t>Implement caching mechanism and load balancers to distribute incoming requests efficiently.   </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sz="1400" spc="1" dirty="0">
              <a:solidFill>
                <a:schemeClr val="tx1"/>
              </a:solidFill>
              <a:latin typeface="+mn-lt"/>
            </a:endParaRPr>
          </a:p>
        </p:txBody>
      </p:sp>
      <p:pic>
        <p:nvPicPr>
          <p:cNvPr id="3" name="Picture 2">
            <a:extLst>
              <a:ext uri="{FF2B5EF4-FFF2-40B4-BE49-F238E27FC236}">
                <a16:creationId xmlns:a16="http://schemas.microsoft.com/office/drawing/2014/main" id="{0B5EEC47-43EB-84C3-E33A-FA80ABFCEB9E}"/>
              </a:ext>
            </a:extLst>
          </p:cNvPr>
          <p:cNvPicPr>
            <a:picLocks noChangeAspect="1"/>
          </p:cNvPicPr>
          <p:nvPr/>
        </p:nvPicPr>
        <p:blipFill>
          <a:blip r:embed="rId3"/>
          <a:stretch>
            <a:fillRect/>
          </a:stretch>
        </p:blipFill>
        <p:spPr>
          <a:xfrm>
            <a:off x="-66262" y="-12642"/>
            <a:ext cx="6096000" cy="502671"/>
          </a:xfrm>
          <a:prstGeom prst="rect">
            <a:avLst/>
          </a:prstGeom>
        </p:spPr>
      </p:pic>
    </p:spTree>
    <p:extLst>
      <p:ext uri="{BB962C8B-B14F-4D97-AF65-F5344CB8AC3E}">
        <p14:creationId xmlns:p14="http://schemas.microsoft.com/office/powerpoint/2010/main" val="4905346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613</TotalTime>
  <Words>1062</Words>
  <Application>Microsoft Office PowerPoint</Application>
  <PresentationFormat>On-screen Show (16:9)</PresentationFormat>
  <Paragraphs>91</Paragraphs>
  <Slides>15</Slides>
  <Notes>13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PowerPoint Presentation</vt:lpstr>
      <vt:lpstr>Course Outline</vt:lpstr>
      <vt:lpstr>PowerPoint Presentation</vt:lpstr>
      <vt:lpstr>PowerPoint Presentation</vt:lpstr>
      <vt:lpstr>PowerPoint Presentation</vt:lpstr>
      <vt:lpstr>PowerPoint Presentation</vt:lpstr>
      <vt:lpstr>PowerPoint Presentation</vt:lpstr>
      <vt:lpstr>   ALGORITHM:</vt:lpstr>
      <vt:lpstr>PowerPoint Presentation</vt:lpstr>
      <vt:lpstr>PowerPoint Presentation</vt:lpstr>
      <vt:lpstr>GITHUB LINK:  https://github.com/SURESHKUMAR1805</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918946001805</cp:lastModifiedBy>
  <cp:revision>172</cp:revision>
  <dcterms:modified xsi:type="dcterms:W3CDTF">2024-04-16T10:46:06Z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